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sldIdLst>
    <p:sldId id="266" r:id="rId2"/>
    <p:sldId id="269" r:id="rId3"/>
    <p:sldId id="257" r:id="rId4"/>
    <p:sldId id="258" r:id="rId5"/>
    <p:sldId id="259" r:id="rId6"/>
    <p:sldId id="287" r:id="rId7"/>
    <p:sldId id="261" r:id="rId8"/>
    <p:sldId id="273" r:id="rId9"/>
    <p:sldId id="262" r:id="rId10"/>
    <p:sldId id="267" r:id="rId11"/>
    <p:sldId id="263" r:id="rId12"/>
    <p:sldId id="274" r:id="rId13"/>
    <p:sldId id="275" r:id="rId14"/>
    <p:sldId id="264" r:id="rId15"/>
    <p:sldId id="276" r:id="rId16"/>
    <p:sldId id="278" r:id="rId17"/>
    <p:sldId id="279" r:id="rId18"/>
    <p:sldId id="284" r:id="rId19"/>
    <p:sldId id="285" r:id="rId20"/>
    <p:sldId id="286" r:id="rId21"/>
    <p:sldId id="265" r:id="rId22"/>
    <p:sldId id="280" r:id="rId23"/>
    <p:sldId id="281" r:id="rId24"/>
    <p:sldId id="282" r:id="rId25"/>
    <p:sldId id="283" r:id="rId26"/>
    <p:sldId id="270" r:id="rId27"/>
    <p:sldId id="271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9CC"/>
    <a:srgbClr val="FF0066"/>
    <a:srgbClr val="336600"/>
    <a:srgbClr val="6633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78E4F2E-51BE-49CB-927D-A423DACFD1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755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84306A-773A-41B6-A9B0-114899D806CC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894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3F0487-E1BA-40C5-92AF-725FAD374CFD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871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FE83E6-82FD-495A-A6EF-917CB4B7931A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005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899036-5451-419A-AE4A-F8474662AAFE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826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49CA1-BF71-44B9-BBB3-6E94D38EC9DC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636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CA8C2A-2A56-4CCF-85D2-FC8F2FA695E6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0380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C312A6-F7A5-47E9-97EB-F1826B66262F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951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F446D-5E18-4967-9CB6-E4C1F83EE38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381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DAA73F-4461-4BC5-A0A5-0395A6BD89E5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525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29AFDF-1611-4F93-9764-0D47E2F0F17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205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845F8-CA08-46CD-9730-041DE8388DBE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255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857D0-BB88-48F6-92BD-481103054661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878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857D0-BB88-48F6-92BD-481103054661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87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592 w 6027"/>
                <a:gd name="T1" fmla="*/ 59 h 2296"/>
                <a:gd name="T2" fmla="*/ 0 w 6027"/>
                <a:gd name="T3" fmla="*/ 59 h 2296"/>
                <a:gd name="T4" fmla="*/ 0 w 6027"/>
                <a:gd name="T5" fmla="*/ 0 h 2296"/>
                <a:gd name="T6" fmla="*/ 4592 w 6027"/>
                <a:gd name="T7" fmla="*/ 0 h 2296"/>
                <a:gd name="T8" fmla="*/ 4592 w 6027"/>
                <a:gd name="T9" fmla="*/ 59 h 2296"/>
                <a:gd name="T10" fmla="*/ 4592 w 6027"/>
                <a:gd name="T11" fmla="*/ 5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6 w 5748"/>
              <a:gd name="T1" fmla="*/ 2147483646 h 246"/>
              <a:gd name="T2" fmla="*/ 0 w 5748"/>
              <a:gd name="T3" fmla="*/ 2147483646 h 246"/>
              <a:gd name="T4" fmla="*/ 0 w 5748"/>
              <a:gd name="T5" fmla="*/ 0 h 246"/>
              <a:gd name="T6" fmla="*/ 2147483646 w 5748"/>
              <a:gd name="T7" fmla="*/ 0 h 246"/>
              <a:gd name="T8" fmla="*/ 2147483646 w 5748"/>
              <a:gd name="T9" fmla="*/ 2147483646 h 246"/>
              <a:gd name="T10" fmla="*/ 2147483646 w 5748"/>
              <a:gd name="T11" fmla="*/ 21474836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35 h 353"/>
                  <a:gd name="T4" fmla="*/ 24 w 186"/>
                  <a:gd name="T5" fmla="*/ 60 h 353"/>
                  <a:gd name="T6" fmla="*/ 18 w 186"/>
                  <a:gd name="T7" fmla="*/ 130 h 353"/>
                  <a:gd name="T8" fmla="*/ 42 w 186"/>
                  <a:gd name="T9" fmla="*/ 224 h 353"/>
                  <a:gd name="T10" fmla="*/ 48 w 186"/>
                  <a:gd name="T11" fmla="*/ 318 h 353"/>
                  <a:gd name="T12" fmla="*/ 0 w 186"/>
                  <a:gd name="T13" fmla="*/ 694 h 353"/>
                  <a:gd name="T14" fmla="*/ 54 w 186"/>
                  <a:gd name="T15" fmla="*/ 459 h 353"/>
                  <a:gd name="T16" fmla="*/ 84 w 186"/>
                  <a:gd name="T17" fmla="*/ 424 h 353"/>
                  <a:gd name="T18" fmla="*/ 126 w 186"/>
                  <a:gd name="T19" fmla="*/ 248 h 353"/>
                  <a:gd name="T20" fmla="*/ 144 w 186"/>
                  <a:gd name="T21" fmla="*/ 235 h 353"/>
                  <a:gd name="T22" fmla="*/ 144 w 186"/>
                  <a:gd name="T23" fmla="*/ 177 h 353"/>
                  <a:gd name="T24" fmla="*/ 186 w 186"/>
                  <a:gd name="T25" fmla="*/ 130 h 353"/>
                  <a:gd name="T26" fmla="*/ 162 w 186"/>
                  <a:gd name="T27" fmla="*/ 11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2 h 66"/>
                  <a:gd name="T8" fmla="*/ 6 w 155"/>
                  <a:gd name="T9" fmla="*/ 35 h 66"/>
                  <a:gd name="T10" fmla="*/ 0 w 155"/>
                  <a:gd name="T11" fmla="*/ 48 h 66"/>
                  <a:gd name="T12" fmla="*/ 78 w 155"/>
                  <a:gd name="T13" fmla="*/ 118 h 66"/>
                  <a:gd name="T14" fmla="*/ 96 w 155"/>
                  <a:gd name="T15" fmla="*/ 83 h 66"/>
                  <a:gd name="T16" fmla="*/ 155 w 155"/>
                  <a:gd name="T17" fmla="*/ 131 h 66"/>
                  <a:gd name="T18" fmla="*/ 126 w 155"/>
                  <a:gd name="T19" fmla="*/ 4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74 h 72"/>
                  <a:gd name="T2" fmla="*/ 0 w 42"/>
                  <a:gd name="T3" fmla="*/ 37 h 72"/>
                  <a:gd name="T4" fmla="*/ 12 w 42"/>
                  <a:gd name="T5" fmla="*/ 12 h 72"/>
                  <a:gd name="T6" fmla="*/ 0 w 42"/>
                  <a:gd name="T7" fmla="*/ 12 h 72"/>
                  <a:gd name="T8" fmla="*/ 12 w 42"/>
                  <a:gd name="T9" fmla="*/ 12 h 72"/>
                  <a:gd name="T10" fmla="*/ 24 w 42"/>
                  <a:gd name="T11" fmla="*/ 12 h 72"/>
                  <a:gd name="T12" fmla="*/ 36 w 42"/>
                  <a:gd name="T13" fmla="*/ 12 h 72"/>
                  <a:gd name="T14" fmla="*/ 42 w 42"/>
                  <a:gd name="T15" fmla="*/ 0 h 72"/>
                  <a:gd name="T16" fmla="*/ 30 w 42"/>
                  <a:gd name="T17" fmla="*/ 37 h 72"/>
                  <a:gd name="T18" fmla="*/ 42 w 42"/>
                  <a:gd name="T19" fmla="*/ 99 h 72"/>
                  <a:gd name="T20" fmla="*/ 12 w 42"/>
                  <a:gd name="T21" fmla="*/ 145 h 72"/>
                  <a:gd name="T22" fmla="*/ 6 w 42"/>
                  <a:gd name="T23" fmla="*/ 74 h 72"/>
                  <a:gd name="T24" fmla="*/ 6 w 42"/>
                  <a:gd name="T25" fmla="*/ 74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6 h 287"/>
                <a:gd name="T4" fmla="*/ 66 w 365"/>
                <a:gd name="T5" fmla="*/ 120 h 287"/>
                <a:gd name="T6" fmla="*/ 143 w 365"/>
                <a:gd name="T7" fmla="*/ 198 h 287"/>
                <a:gd name="T8" fmla="*/ 191 w 365"/>
                <a:gd name="T9" fmla="*/ 180 h 287"/>
                <a:gd name="T10" fmla="*/ 341 w 365"/>
                <a:gd name="T11" fmla="*/ 311 h 287"/>
                <a:gd name="T12" fmla="*/ 305 w 365"/>
                <a:gd name="T13" fmla="*/ 189 h 287"/>
                <a:gd name="T14" fmla="*/ 365 w 365"/>
                <a:gd name="T15" fmla="*/ 144 h 287"/>
                <a:gd name="T16" fmla="*/ 359 w 365"/>
                <a:gd name="T17" fmla="*/ 138 h 287"/>
                <a:gd name="T18" fmla="*/ 335 w 365"/>
                <a:gd name="T19" fmla="*/ 126 h 287"/>
                <a:gd name="T20" fmla="*/ 299 w 365"/>
                <a:gd name="T21" fmla="*/ 96 h 287"/>
                <a:gd name="T22" fmla="*/ 257 w 365"/>
                <a:gd name="T23" fmla="*/ 78 h 287"/>
                <a:gd name="T24" fmla="*/ 215 w 365"/>
                <a:gd name="T25" fmla="*/ 60 h 287"/>
                <a:gd name="T26" fmla="*/ 173 w 365"/>
                <a:gd name="T27" fmla="*/ 42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6 h 60"/>
                <a:gd name="T16" fmla="*/ 65 w 71"/>
                <a:gd name="T17" fmla="*/ 48 h 60"/>
                <a:gd name="T18" fmla="*/ 71 w 71"/>
                <a:gd name="T19" fmla="*/ 60 h 60"/>
                <a:gd name="T20" fmla="*/ 71 w 71"/>
                <a:gd name="T21" fmla="*/ 66 h 60"/>
                <a:gd name="T22" fmla="*/ 59 w 71"/>
                <a:gd name="T23" fmla="*/ 60 h 60"/>
                <a:gd name="T24" fmla="*/ 47 w 71"/>
                <a:gd name="T25" fmla="*/ 48 h 60"/>
                <a:gd name="T26" fmla="*/ 23 w 71"/>
                <a:gd name="T27" fmla="*/ 36 h 60"/>
                <a:gd name="T28" fmla="*/ 23 w 71"/>
                <a:gd name="T29" fmla="*/ 42 h 60"/>
                <a:gd name="T30" fmla="*/ 18 w 71"/>
                <a:gd name="T31" fmla="*/ 48 h 60"/>
                <a:gd name="T32" fmla="*/ 12 w 71"/>
                <a:gd name="T33" fmla="*/ 54 h 60"/>
                <a:gd name="T34" fmla="*/ 6 w 71"/>
                <a:gd name="T35" fmla="*/ 54 h 60"/>
                <a:gd name="T36" fmla="*/ 6 w 71"/>
                <a:gd name="T37" fmla="*/ 54 h 60"/>
                <a:gd name="T38" fmla="*/ 6 w 71"/>
                <a:gd name="T39" fmla="*/ 42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0 h 162"/>
                <a:gd name="T10" fmla="*/ 96 w 161"/>
                <a:gd name="T11" fmla="*/ 66 h 162"/>
                <a:gd name="T12" fmla="*/ 102 w 161"/>
                <a:gd name="T13" fmla="*/ 78 h 162"/>
                <a:gd name="T14" fmla="*/ 108 w 161"/>
                <a:gd name="T15" fmla="*/ 90 h 162"/>
                <a:gd name="T16" fmla="*/ 120 w 161"/>
                <a:gd name="T17" fmla="*/ 102 h 162"/>
                <a:gd name="T18" fmla="*/ 143 w 161"/>
                <a:gd name="T19" fmla="*/ 120 h 162"/>
                <a:gd name="T20" fmla="*/ 155 w 161"/>
                <a:gd name="T21" fmla="*/ 150 h 162"/>
                <a:gd name="T22" fmla="*/ 161 w 161"/>
                <a:gd name="T23" fmla="*/ 168 h 162"/>
                <a:gd name="T24" fmla="*/ 161 w 161"/>
                <a:gd name="T25" fmla="*/ 174 h 162"/>
                <a:gd name="T26" fmla="*/ 96 w 161"/>
                <a:gd name="T27" fmla="*/ 108 h 162"/>
                <a:gd name="T28" fmla="*/ 30 w 161"/>
                <a:gd name="T29" fmla="*/ 60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6 h 60"/>
                <a:gd name="T4" fmla="*/ 41 w 59"/>
                <a:gd name="T5" fmla="*/ 42 h 60"/>
                <a:gd name="T6" fmla="*/ 47 w 59"/>
                <a:gd name="T7" fmla="*/ 48 h 60"/>
                <a:gd name="T8" fmla="*/ 53 w 59"/>
                <a:gd name="T9" fmla="*/ 60 h 60"/>
                <a:gd name="T10" fmla="*/ 53 w 59"/>
                <a:gd name="T11" fmla="*/ 66 h 60"/>
                <a:gd name="T12" fmla="*/ 47 w 59"/>
                <a:gd name="T13" fmla="*/ 60 h 60"/>
                <a:gd name="T14" fmla="*/ 35 w 59"/>
                <a:gd name="T15" fmla="*/ 54 h 60"/>
                <a:gd name="T16" fmla="*/ 23 w 59"/>
                <a:gd name="T17" fmla="*/ 42 h 60"/>
                <a:gd name="T18" fmla="*/ 17 w 59"/>
                <a:gd name="T19" fmla="*/ 36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2 h 204"/>
                <a:gd name="T2" fmla="*/ 245 w 245"/>
                <a:gd name="T3" fmla="*/ 48 h 204"/>
                <a:gd name="T4" fmla="*/ 209 w 245"/>
                <a:gd name="T5" fmla="*/ 90 h 204"/>
                <a:gd name="T6" fmla="*/ 143 w 245"/>
                <a:gd name="T7" fmla="*/ 144 h 204"/>
                <a:gd name="T8" fmla="*/ 167 w 245"/>
                <a:gd name="T9" fmla="*/ 168 h 204"/>
                <a:gd name="T10" fmla="*/ 179 w 245"/>
                <a:gd name="T11" fmla="*/ 222 h 204"/>
                <a:gd name="T12" fmla="*/ 77 w 245"/>
                <a:gd name="T13" fmla="*/ 144 h 204"/>
                <a:gd name="T14" fmla="*/ 47 w 245"/>
                <a:gd name="T15" fmla="*/ 90 h 204"/>
                <a:gd name="T16" fmla="*/ 89 w 245"/>
                <a:gd name="T17" fmla="*/ 72 h 204"/>
                <a:gd name="T18" fmla="*/ 59 w 245"/>
                <a:gd name="T19" fmla="*/ 42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2 h 204"/>
                <a:gd name="T50" fmla="*/ 233 w 245"/>
                <a:gd name="T51" fmla="*/ 4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0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640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D35E7-FF84-4F80-8C15-DC70E550D0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4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1A289-7C41-4579-8271-5A5C7E31FB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04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B083F-47FA-4FFB-937C-687FADFF4E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25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251B0-88AF-4637-835D-4345D81909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4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E9EA5-78ED-40F6-AD1D-AB01D09FF2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10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7EA4E-BE0D-4767-8455-7A0877CBE6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55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A003B-839A-47E9-B3F4-AB8887E0EF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8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515E0-E1D4-48F9-9D81-BB5F456DBE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81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E69C7-534C-44AD-B1B4-3A8B6E945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03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5AF21-7311-4D98-AFAD-5C448C24F5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60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0E7F7-A9B3-4FE9-9DF0-92C5640C8F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01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BDDA8-2C31-4694-A53A-C32B88EF8F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077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53243-BB6C-4DBF-ABA8-4DDA728DDF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74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592 w 6027"/>
                <a:gd name="T1" fmla="*/ 59 h 2296"/>
                <a:gd name="T2" fmla="*/ 0 w 6027"/>
                <a:gd name="T3" fmla="*/ 59 h 2296"/>
                <a:gd name="T4" fmla="*/ 0 w 6027"/>
                <a:gd name="T5" fmla="*/ 0 h 2296"/>
                <a:gd name="T6" fmla="*/ 4592 w 6027"/>
                <a:gd name="T7" fmla="*/ 0 h 2296"/>
                <a:gd name="T8" fmla="*/ 4592 w 6027"/>
                <a:gd name="T9" fmla="*/ 59 h 2296"/>
                <a:gd name="T10" fmla="*/ 4592 w 6027"/>
                <a:gd name="T11" fmla="*/ 5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6 w 5748"/>
              <a:gd name="T1" fmla="*/ 2147483646 h 246"/>
              <a:gd name="T2" fmla="*/ 0 w 5748"/>
              <a:gd name="T3" fmla="*/ 2147483646 h 246"/>
              <a:gd name="T4" fmla="*/ 0 w 5748"/>
              <a:gd name="T5" fmla="*/ 0 h 246"/>
              <a:gd name="T6" fmla="*/ 2147483646 w 5748"/>
              <a:gd name="T7" fmla="*/ 0 h 246"/>
              <a:gd name="T8" fmla="*/ 2147483646 w 5748"/>
              <a:gd name="T9" fmla="*/ 2147483646 h 246"/>
              <a:gd name="T10" fmla="*/ 2147483646 w 5748"/>
              <a:gd name="T11" fmla="*/ 21474836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536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35 h 353"/>
                  <a:gd name="T4" fmla="*/ 24 w 186"/>
                  <a:gd name="T5" fmla="*/ 60 h 353"/>
                  <a:gd name="T6" fmla="*/ 18 w 186"/>
                  <a:gd name="T7" fmla="*/ 130 h 353"/>
                  <a:gd name="T8" fmla="*/ 42 w 186"/>
                  <a:gd name="T9" fmla="*/ 224 h 353"/>
                  <a:gd name="T10" fmla="*/ 48 w 186"/>
                  <a:gd name="T11" fmla="*/ 318 h 353"/>
                  <a:gd name="T12" fmla="*/ 0 w 186"/>
                  <a:gd name="T13" fmla="*/ 694 h 353"/>
                  <a:gd name="T14" fmla="*/ 54 w 186"/>
                  <a:gd name="T15" fmla="*/ 459 h 353"/>
                  <a:gd name="T16" fmla="*/ 84 w 186"/>
                  <a:gd name="T17" fmla="*/ 424 h 353"/>
                  <a:gd name="T18" fmla="*/ 126 w 186"/>
                  <a:gd name="T19" fmla="*/ 248 h 353"/>
                  <a:gd name="T20" fmla="*/ 144 w 186"/>
                  <a:gd name="T21" fmla="*/ 235 h 353"/>
                  <a:gd name="T22" fmla="*/ 144 w 186"/>
                  <a:gd name="T23" fmla="*/ 177 h 353"/>
                  <a:gd name="T24" fmla="*/ 186 w 186"/>
                  <a:gd name="T25" fmla="*/ 130 h 353"/>
                  <a:gd name="T26" fmla="*/ 162 w 186"/>
                  <a:gd name="T27" fmla="*/ 11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2 h 66"/>
                  <a:gd name="T8" fmla="*/ 6 w 155"/>
                  <a:gd name="T9" fmla="*/ 35 h 66"/>
                  <a:gd name="T10" fmla="*/ 0 w 155"/>
                  <a:gd name="T11" fmla="*/ 48 h 66"/>
                  <a:gd name="T12" fmla="*/ 78 w 155"/>
                  <a:gd name="T13" fmla="*/ 118 h 66"/>
                  <a:gd name="T14" fmla="*/ 96 w 155"/>
                  <a:gd name="T15" fmla="*/ 83 h 66"/>
                  <a:gd name="T16" fmla="*/ 155 w 155"/>
                  <a:gd name="T17" fmla="*/ 131 h 66"/>
                  <a:gd name="T18" fmla="*/ 126 w 155"/>
                  <a:gd name="T19" fmla="*/ 4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74 h 72"/>
                  <a:gd name="T2" fmla="*/ 0 w 42"/>
                  <a:gd name="T3" fmla="*/ 37 h 72"/>
                  <a:gd name="T4" fmla="*/ 12 w 42"/>
                  <a:gd name="T5" fmla="*/ 12 h 72"/>
                  <a:gd name="T6" fmla="*/ 0 w 42"/>
                  <a:gd name="T7" fmla="*/ 12 h 72"/>
                  <a:gd name="T8" fmla="*/ 12 w 42"/>
                  <a:gd name="T9" fmla="*/ 12 h 72"/>
                  <a:gd name="T10" fmla="*/ 24 w 42"/>
                  <a:gd name="T11" fmla="*/ 12 h 72"/>
                  <a:gd name="T12" fmla="*/ 36 w 42"/>
                  <a:gd name="T13" fmla="*/ 12 h 72"/>
                  <a:gd name="T14" fmla="*/ 42 w 42"/>
                  <a:gd name="T15" fmla="*/ 0 h 72"/>
                  <a:gd name="T16" fmla="*/ 30 w 42"/>
                  <a:gd name="T17" fmla="*/ 37 h 72"/>
                  <a:gd name="T18" fmla="*/ 42 w 42"/>
                  <a:gd name="T19" fmla="*/ 99 h 72"/>
                  <a:gd name="T20" fmla="*/ 12 w 42"/>
                  <a:gd name="T21" fmla="*/ 145 h 72"/>
                  <a:gd name="T22" fmla="*/ 6 w 42"/>
                  <a:gd name="T23" fmla="*/ 74 h 72"/>
                  <a:gd name="T24" fmla="*/ 6 w 42"/>
                  <a:gd name="T25" fmla="*/ 74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6 h 287"/>
                <a:gd name="T4" fmla="*/ 66 w 365"/>
                <a:gd name="T5" fmla="*/ 120 h 287"/>
                <a:gd name="T6" fmla="*/ 143 w 365"/>
                <a:gd name="T7" fmla="*/ 198 h 287"/>
                <a:gd name="T8" fmla="*/ 191 w 365"/>
                <a:gd name="T9" fmla="*/ 180 h 287"/>
                <a:gd name="T10" fmla="*/ 341 w 365"/>
                <a:gd name="T11" fmla="*/ 311 h 287"/>
                <a:gd name="T12" fmla="*/ 305 w 365"/>
                <a:gd name="T13" fmla="*/ 189 h 287"/>
                <a:gd name="T14" fmla="*/ 365 w 365"/>
                <a:gd name="T15" fmla="*/ 144 h 287"/>
                <a:gd name="T16" fmla="*/ 359 w 365"/>
                <a:gd name="T17" fmla="*/ 138 h 287"/>
                <a:gd name="T18" fmla="*/ 335 w 365"/>
                <a:gd name="T19" fmla="*/ 126 h 287"/>
                <a:gd name="T20" fmla="*/ 299 w 365"/>
                <a:gd name="T21" fmla="*/ 96 h 287"/>
                <a:gd name="T22" fmla="*/ 257 w 365"/>
                <a:gd name="T23" fmla="*/ 78 h 287"/>
                <a:gd name="T24" fmla="*/ 215 w 365"/>
                <a:gd name="T25" fmla="*/ 60 h 287"/>
                <a:gd name="T26" fmla="*/ 173 w 365"/>
                <a:gd name="T27" fmla="*/ 42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6 h 60"/>
                <a:gd name="T16" fmla="*/ 65 w 71"/>
                <a:gd name="T17" fmla="*/ 48 h 60"/>
                <a:gd name="T18" fmla="*/ 71 w 71"/>
                <a:gd name="T19" fmla="*/ 60 h 60"/>
                <a:gd name="T20" fmla="*/ 71 w 71"/>
                <a:gd name="T21" fmla="*/ 66 h 60"/>
                <a:gd name="T22" fmla="*/ 59 w 71"/>
                <a:gd name="T23" fmla="*/ 60 h 60"/>
                <a:gd name="T24" fmla="*/ 47 w 71"/>
                <a:gd name="T25" fmla="*/ 48 h 60"/>
                <a:gd name="T26" fmla="*/ 23 w 71"/>
                <a:gd name="T27" fmla="*/ 36 h 60"/>
                <a:gd name="T28" fmla="*/ 23 w 71"/>
                <a:gd name="T29" fmla="*/ 42 h 60"/>
                <a:gd name="T30" fmla="*/ 18 w 71"/>
                <a:gd name="T31" fmla="*/ 48 h 60"/>
                <a:gd name="T32" fmla="*/ 12 w 71"/>
                <a:gd name="T33" fmla="*/ 54 h 60"/>
                <a:gd name="T34" fmla="*/ 6 w 71"/>
                <a:gd name="T35" fmla="*/ 54 h 60"/>
                <a:gd name="T36" fmla="*/ 6 w 71"/>
                <a:gd name="T37" fmla="*/ 54 h 60"/>
                <a:gd name="T38" fmla="*/ 6 w 71"/>
                <a:gd name="T39" fmla="*/ 42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0 h 162"/>
                <a:gd name="T10" fmla="*/ 96 w 161"/>
                <a:gd name="T11" fmla="*/ 66 h 162"/>
                <a:gd name="T12" fmla="*/ 102 w 161"/>
                <a:gd name="T13" fmla="*/ 78 h 162"/>
                <a:gd name="T14" fmla="*/ 108 w 161"/>
                <a:gd name="T15" fmla="*/ 90 h 162"/>
                <a:gd name="T16" fmla="*/ 120 w 161"/>
                <a:gd name="T17" fmla="*/ 102 h 162"/>
                <a:gd name="T18" fmla="*/ 143 w 161"/>
                <a:gd name="T19" fmla="*/ 120 h 162"/>
                <a:gd name="T20" fmla="*/ 155 w 161"/>
                <a:gd name="T21" fmla="*/ 150 h 162"/>
                <a:gd name="T22" fmla="*/ 161 w 161"/>
                <a:gd name="T23" fmla="*/ 168 h 162"/>
                <a:gd name="T24" fmla="*/ 161 w 161"/>
                <a:gd name="T25" fmla="*/ 174 h 162"/>
                <a:gd name="T26" fmla="*/ 96 w 161"/>
                <a:gd name="T27" fmla="*/ 108 h 162"/>
                <a:gd name="T28" fmla="*/ 30 w 161"/>
                <a:gd name="T29" fmla="*/ 60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6 h 60"/>
                <a:gd name="T4" fmla="*/ 41 w 59"/>
                <a:gd name="T5" fmla="*/ 42 h 60"/>
                <a:gd name="T6" fmla="*/ 47 w 59"/>
                <a:gd name="T7" fmla="*/ 48 h 60"/>
                <a:gd name="T8" fmla="*/ 53 w 59"/>
                <a:gd name="T9" fmla="*/ 60 h 60"/>
                <a:gd name="T10" fmla="*/ 53 w 59"/>
                <a:gd name="T11" fmla="*/ 66 h 60"/>
                <a:gd name="T12" fmla="*/ 47 w 59"/>
                <a:gd name="T13" fmla="*/ 60 h 60"/>
                <a:gd name="T14" fmla="*/ 35 w 59"/>
                <a:gd name="T15" fmla="*/ 54 h 60"/>
                <a:gd name="T16" fmla="*/ 23 w 59"/>
                <a:gd name="T17" fmla="*/ 42 h 60"/>
                <a:gd name="T18" fmla="*/ 17 w 59"/>
                <a:gd name="T19" fmla="*/ 36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2 h 204"/>
                <a:gd name="T2" fmla="*/ 245 w 245"/>
                <a:gd name="T3" fmla="*/ 48 h 204"/>
                <a:gd name="T4" fmla="*/ 209 w 245"/>
                <a:gd name="T5" fmla="*/ 90 h 204"/>
                <a:gd name="T6" fmla="*/ 143 w 245"/>
                <a:gd name="T7" fmla="*/ 144 h 204"/>
                <a:gd name="T8" fmla="*/ 167 w 245"/>
                <a:gd name="T9" fmla="*/ 168 h 204"/>
                <a:gd name="T10" fmla="*/ 179 w 245"/>
                <a:gd name="T11" fmla="*/ 222 h 204"/>
                <a:gd name="T12" fmla="*/ 77 w 245"/>
                <a:gd name="T13" fmla="*/ 144 h 204"/>
                <a:gd name="T14" fmla="*/ 47 w 245"/>
                <a:gd name="T15" fmla="*/ 90 h 204"/>
                <a:gd name="T16" fmla="*/ 89 w 245"/>
                <a:gd name="T17" fmla="*/ 72 h 204"/>
                <a:gd name="T18" fmla="*/ 59 w 245"/>
                <a:gd name="T19" fmla="*/ 42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2 h 204"/>
                <a:gd name="T50" fmla="*/ 233 w 245"/>
                <a:gd name="T51" fmla="*/ 4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8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8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8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8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46F8861-C136-4FE2-982E-2A86E64305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sdsc.edu/optiputer/flash/plateArrows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4.jpeg"/><Relationship Id="rId4" Type="http://schemas.openxmlformats.org/officeDocument/2006/relationships/hyperlink" Target="http://education.sdsc.edu/optiputer/flash/futurePlates.ht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encoe.com/sites/common_assets/science/virtual_labs/ES11/ES11.html" TargetMode="External"/><Relationship Id="rId2" Type="http://schemas.openxmlformats.org/officeDocument/2006/relationships/hyperlink" Target="http://www.geo.cornell.edu/hawaii/220/PRI/PRI_PT_contdrift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 smtClean="0"/>
              <a:t>The Theory of Continental Drift</a:t>
            </a:r>
          </a:p>
        </p:txBody>
      </p:sp>
      <p:pic>
        <p:nvPicPr>
          <p:cNvPr id="4099" name="Picture 7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89013"/>
            <a:ext cx="8382000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2" name="Picture 5" descr="Drif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25817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10576" cy="1143000"/>
          </a:xfrm>
          <a:solidFill>
            <a:srgbClr val="990099"/>
          </a:solidFill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en-US" u="sng" dirty="0" smtClean="0">
                <a:latin typeface="Comic Sans MS" panose="030F0702030302020204" pitchFamily="66" charset="0"/>
              </a:rPr>
              <a:t>EVIDENCE </a:t>
            </a:r>
            <a:r>
              <a:rPr lang="en-US" altLang="en-US" u="sng" dirty="0" smtClean="0">
                <a:latin typeface="Comic Sans MS" panose="030F0702030302020204" pitchFamily="66" charset="0"/>
              </a:rPr>
              <a:t>#</a:t>
            </a:r>
            <a:r>
              <a:rPr lang="en-US" altLang="en-US" u="sng" dirty="0" smtClean="0">
                <a:latin typeface="Comic Sans MS" panose="030F0702030302020204" pitchFamily="66" charset="0"/>
              </a:rPr>
              <a:t>2 FOSSILS</a:t>
            </a:r>
            <a:endParaRPr lang="en-US" altLang="en-US" u="sng" dirty="0" smtClean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u="sng" dirty="0" smtClean="0">
                <a:latin typeface="Comic Sans MS" panose="030F0702030302020204" pitchFamily="66" charset="0"/>
              </a:rPr>
              <a:t>EVIDENCE </a:t>
            </a:r>
            <a:r>
              <a:rPr lang="en-US" altLang="en-US" u="sng" dirty="0" smtClean="0">
                <a:latin typeface="Comic Sans MS" panose="030F0702030302020204" pitchFamily="66" charset="0"/>
              </a:rPr>
              <a:t>#</a:t>
            </a:r>
            <a:r>
              <a:rPr lang="en-US" altLang="en-US" u="sng" dirty="0" smtClean="0">
                <a:latin typeface="Comic Sans MS" panose="030F0702030302020204" pitchFamily="66" charset="0"/>
              </a:rPr>
              <a:t>3 MOUNTAINS</a:t>
            </a:r>
            <a:endParaRPr lang="en-US" altLang="en-US" u="sng" dirty="0" smtClean="0">
              <a:latin typeface="Comic Sans MS" panose="030F0702030302020204" pitchFamily="66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Mountains</a:t>
            </a:r>
          </a:p>
          <a:p>
            <a:pPr lvl="1" eaLnBrk="1" hangingPunct="1"/>
            <a:r>
              <a:rPr lang="en-US" altLang="en-US" smtClean="0"/>
              <a:t>Some mountain ranges on different continents seem to match.</a:t>
            </a:r>
          </a:p>
          <a:p>
            <a:pPr lvl="2" eaLnBrk="1" hangingPunct="1"/>
            <a:r>
              <a:rPr lang="en-US" altLang="en-US" smtClean="0"/>
              <a:t>Ex: ranges in Canada match Norway and Sweden</a:t>
            </a:r>
          </a:p>
          <a:p>
            <a:pPr lvl="2" eaLnBrk="1" hangingPunct="1"/>
            <a:r>
              <a:rPr lang="en-US" altLang="en-US" smtClean="0"/>
              <a:t>Ex: Appalachian Mtn. match UK mtn</a:t>
            </a:r>
          </a:p>
        </p:txBody>
      </p:sp>
      <p:pic>
        <p:nvPicPr>
          <p:cNvPr id="13316" name="Picture 4" descr="mountai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44196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tet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0038"/>
            <a:ext cx="411480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 t="618" r="25926" b="53703"/>
          <a:stretch>
            <a:fillRect/>
          </a:stretch>
        </p:blipFill>
        <p:spPr bwMode="auto">
          <a:xfrm>
            <a:off x="1371600" y="1924050"/>
            <a:ext cx="69342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2C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u="sng" dirty="0" smtClean="0">
                <a:latin typeface="Comic Sans MS" panose="030F0702030302020204" pitchFamily="66" charset="0"/>
              </a:rPr>
              <a:t>EVIDENCE </a:t>
            </a:r>
            <a:r>
              <a:rPr lang="en-US" altLang="en-US" u="sng" dirty="0" smtClean="0">
                <a:latin typeface="Comic Sans MS" panose="030F0702030302020204" pitchFamily="66" charset="0"/>
              </a:rPr>
              <a:t>#</a:t>
            </a:r>
            <a:r>
              <a:rPr lang="en-US" altLang="en-US" u="sng" dirty="0" smtClean="0">
                <a:latin typeface="Comic Sans MS" panose="030F0702030302020204" pitchFamily="66" charset="0"/>
              </a:rPr>
              <a:t>3 MOUNTAINS</a:t>
            </a:r>
            <a:endParaRPr lang="en-US" altLang="en-US" u="sng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 t="50616" r="26137" b="4321"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2C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u="sng" dirty="0" smtClean="0">
                <a:latin typeface="Comic Sans MS" panose="030F0702030302020204" pitchFamily="66" charset="0"/>
              </a:rPr>
              <a:t>EVIDENCE </a:t>
            </a:r>
            <a:r>
              <a:rPr lang="en-US" altLang="en-US" u="sng" dirty="0" smtClean="0">
                <a:latin typeface="Comic Sans MS" panose="030F0702030302020204" pitchFamily="66" charset="0"/>
              </a:rPr>
              <a:t>#</a:t>
            </a:r>
            <a:r>
              <a:rPr lang="en-US" altLang="en-US" u="sng" dirty="0" smtClean="0">
                <a:latin typeface="Comic Sans MS" panose="030F0702030302020204" pitchFamily="66" charset="0"/>
              </a:rPr>
              <a:t>3 MOUNTAINS</a:t>
            </a:r>
            <a:endParaRPr lang="en-US" altLang="en-US" u="sng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>
              <a:lumMod val="90000"/>
              <a:lumOff val="1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u="sng" dirty="0" smtClean="0">
                <a:latin typeface="Comic Sans MS" panose="030F0702030302020204" pitchFamily="66" charset="0"/>
              </a:rPr>
              <a:t>EVIDENCE </a:t>
            </a:r>
            <a:r>
              <a:rPr lang="en-US" altLang="en-US" u="sng" dirty="0" smtClean="0">
                <a:latin typeface="Comic Sans MS" panose="030F0702030302020204" pitchFamily="66" charset="0"/>
              </a:rPr>
              <a:t>#</a:t>
            </a:r>
            <a:r>
              <a:rPr lang="en-US" altLang="en-US" u="sng" dirty="0" smtClean="0">
                <a:latin typeface="Comic Sans MS" panose="030F0702030302020204" pitchFamily="66" charset="0"/>
              </a:rPr>
              <a:t>4 GLACIERS</a:t>
            </a:r>
            <a:endParaRPr lang="en-US" altLang="en-US" u="sng" dirty="0" smtClean="0">
              <a:latin typeface="Comic Sans MS" panose="030F0702030302020204" pitchFamily="66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</a:t>
            </a:r>
            <a:r>
              <a:rPr lang="en-US" altLang="en-US" dirty="0" smtClean="0"/>
              <a:t>laciers </a:t>
            </a:r>
            <a:r>
              <a:rPr lang="en-US" altLang="en-US" dirty="0" smtClean="0"/>
              <a:t>in areas that are now close to the Equator </a:t>
            </a:r>
          </a:p>
        </p:txBody>
      </p:sp>
      <p:pic>
        <p:nvPicPr>
          <p:cNvPr id="15364" name="Picture 6" descr="Drif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867400"/>
            <a:ext cx="9144000" cy="609600"/>
          </a:xfrm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Comic Sans MS" panose="030F0702030302020204" pitchFamily="66" charset="0"/>
              </a:rPr>
              <a:t>Grooves carved by glaciers were found on many continents.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>
              <a:latin typeface="Comic Sans MS" panose="030F0702030302020204" pitchFamily="66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50618" r="13889"/>
          <a:stretch>
            <a:fillRect/>
          </a:stretch>
        </p:blipFill>
        <p:spPr bwMode="auto">
          <a:xfrm>
            <a:off x="304800" y="1454150"/>
            <a:ext cx="8153400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2C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>
              <a:lumMod val="90000"/>
              <a:lumOff val="1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u="sng" dirty="0" smtClean="0">
                <a:latin typeface="Comic Sans MS" panose="030F0702030302020204" pitchFamily="66" charset="0"/>
              </a:rPr>
              <a:t>EVIDENCE </a:t>
            </a:r>
            <a:r>
              <a:rPr lang="en-US" altLang="en-US" u="sng" dirty="0" smtClean="0">
                <a:latin typeface="Comic Sans MS" panose="030F0702030302020204" pitchFamily="66" charset="0"/>
              </a:rPr>
              <a:t>#</a:t>
            </a:r>
            <a:r>
              <a:rPr lang="en-US" altLang="en-US" u="sng" dirty="0" smtClean="0">
                <a:latin typeface="Comic Sans MS" panose="030F0702030302020204" pitchFamily="66" charset="0"/>
              </a:rPr>
              <a:t>4 GLACIERS</a:t>
            </a:r>
            <a:endParaRPr lang="en-US" altLang="en-US" u="sng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r="13889" b="50720"/>
          <a:stretch>
            <a:fillRect/>
          </a:stretch>
        </p:blipFill>
        <p:spPr bwMode="auto">
          <a:xfrm>
            <a:off x="228600" y="1602475"/>
            <a:ext cx="878249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2C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>
              <a:lumMod val="90000"/>
              <a:lumOff val="1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u="sng" dirty="0" smtClean="0">
                <a:latin typeface="Comic Sans MS" panose="030F0702030302020204" pitchFamily="66" charset="0"/>
              </a:rPr>
              <a:t>EVIDENCE </a:t>
            </a:r>
            <a:r>
              <a:rPr lang="en-US" altLang="en-US" u="sng" dirty="0" smtClean="0">
                <a:latin typeface="Comic Sans MS" panose="030F0702030302020204" pitchFamily="66" charset="0"/>
              </a:rPr>
              <a:t>#</a:t>
            </a:r>
            <a:r>
              <a:rPr lang="en-US" altLang="en-US" u="sng" dirty="0" smtClean="0">
                <a:latin typeface="Comic Sans MS" panose="030F0702030302020204" pitchFamily="66" charset="0"/>
              </a:rPr>
              <a:t>4 GLACIERS</a:t>
            </a:r>
            <a:endParaRPr lang="en-US" altLang="en-US" u="sng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9" r="12469" b="14603"/>
          <a:stretch>
            <a:fillRect/>
          </a:stretch>
        </p:blipFill>
        <p:spPr bwMode="auto">
          <a:xfrm>
            <a:off x="1139825" y="1524000"/>
            <a:ext cx="686435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>
              <a:lumMod val="90000"/>
              <a:lumOff val="1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u="sng" dirty="0" smtClean="0">
                <a:latin typeface="Comic Sans MS" panose="030F0702030302020204" pitchFamily="66" charset="0"/>
              </a:rPr>
              <a:t>EVIDENCE </a:t>
            </a:r>
            <a:r>
              <a:rPr lang="en-US" altLang="en-US" u="sng" dirty="0" smtClean="0">
                <a:latin typeface="Comic Sans MS" panose="030F0702030302020204" pitchFamily="66" charset="0"/>
              </a:rPr>
              <a:t>#</a:t>
            </a:r>
            <a:r>
              <a:rPr lang="en-US" altLang="en-US" u="sng" dirty="0" smtClean="0">
                <a:latin typeface="Comic Sans MS" panose="030F0702030302020204" pitchFamily="66" charset="0"/>
              </a:rPr>
              <a:t>4 GLACIERS</a:t>
            </a:r>
            <a:endParaRPr lang="en-US" altLang="en-US" u="sng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426191"/>
            <a:ext cx="6696320" cy="5448869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66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u="sng" dirty="0" smtClean="0">
                <a:latin typeface="Comic Sans MS" panose="030F0702030302020204" pitchFamily="66" charset="0"/>
              </a:rPr>
              <a:t>EVIDENCE #</a:t>
            </a:r>
            <a:r>
              <a:rPr lang="en-US" altLang="en-US" u="sng" dirty="0">
                <a:latin typeface="Comic Sans MS" panose="030F0702030302020204" pitchFamily="66" charset="0"/>
              </a:rPr>
              <a:t>5</a:t>
            </a:r>
            <a:r>
              <a:rPr lang="en-US" altLang="en-US" u="sng" dirty="0" smtClean="0">
                <a:latin typeface="Comic Sans MS" panose="030F0702030302020204" pitchFamily="66" charset="0"/>
              </a:rPr>
              <a:t> ROCK AGE AND TYPE</a:t>
            </a:r>
            <a:endParaRPr lang="en-US" altLang="en-US" u="sng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94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391400" cy="4724400"/>
          </a:xfrm>
        </p:spPr>
        <p:txBody>
          <a:bodyPr/>
          <a:lstStyle/>
          <a:p>
            <a:pPr marL="0" indent="0">
              <a:lnSpc>
                <a:spcPct val="90000"/>
              </a:lnSpc>
              <a:buClrTx/>
              <a:buNone/>
            </a:pPr>
            <a:r>
              <a:rPr lang="en-GB" altLang="en-US" sz="30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Wegener looked at certain areas on the Earth and their climates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altLang="en-US" sz="30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Noted that the fossils he found on certain sections of Earth did not match the current climate.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altLang="en-US" sz="30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Fossils of tropical plants in the form of coal deposits in </a:t>
            </a:r>
            <a:r>
              <a:rPr lang="en-GB" altLang="en-US" sz="3000" b="1" dirty="0">
                <a:solidFill>
                  <a:schemeClr val="tx2"/>
                </a:solidFill>
                <a:latin typeface="Comic Sans MS" panose="030F0702030302020204" pitchFamily="66" charset="0"/>
              </a:rPr>
              <a:t>A</a:t>
            </a:r>
            <a:r>
              <a:rPr lang="en-GB" altLang="en-US" sz="30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ntarctica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altLang="en-US" sz="30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Glacier deposits in present day desert like areas in Africa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endParaRPr lang="en-GB" altLang="en-US" sz="30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99CC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u="sng" dirty="0" smtClean="0">
                <a:latin typeface="Comic Sans MS" panose="030F0702030302020204" pitchFamily="66" charset="0"/>
              </a:rPr>
              <a:t>EVIDENCE #</a:t>
            </a:r>
            <a:r>
              <a:rPr lang="en-US" altLang="en-US" u="sng" dirty="0">
                <a:latin typeface="Comic Sans MS" panose="030F0702030302020204" pitchFamily="66" charset="0"/>
              </a:rPr>
              <a:t>6</a:t>
            </a:r>
            <a:r>
              <a:rPr lang="en-US" altLang="en-US" u="sng" dirty="0" smtClean="0">
                <a:latin typeface="Comic Sans MS" panose="030F0702030302020204" pitchFamily="66" charset="0"/>
              </a:rPr>
              <a:t> CLIMATE</a:t>
            </a:r>
            <a:endParaRPr lang="en-US" altLang="en-US" u="sng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  <a:solidFill>
            <a:schemeClr val="bg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The World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4" name="Picture 5" descr="EarthMapSatImagesGoddard890x4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5943600"/>
            <a:ext cx="7086600" cy="609600"/>
          </a:xfrm>
        </p:spPr>
        <p:txBody>
          <a:bodyPr/>
          <a:lstStyle/>
          <a:p>
            <a:pPr>
              <a:lnSpc>
                <a:spcPct val="90000"/>
              </a:lnSpc>
              <a:buClrTx/>
              <a:buFontTx/>
              <a:buNone/>
            </a:pPr>
            <a:r>
              <a:rPr lang="en-GB" altLang="en-US" sz="3000" b="1">
                <a:solidFill>
                  <a:schemeClr val="tx2"/>
                </a:solidFill>
                <a:latin typeface="Comic Sans MS" panose="030F0702030302020204" pitchFamily="66" charset="0"/>
              </a:rPr>
              <a:t>Such as: Coal deposits in Antarctica</a:t>
            </a:r>
          </a:p>
          <a:p>
            <a:pPr>
              <a:lnSpc>
                <a:spcPct val="90000"/>
              </a:lnSpc>
            </a:pPr>
            <a:endParaRPr lang="en-US" altLang="en-US" sz="2800">
              <a:latin typeface="Comic Sans MS" panose="030F0702030302020204" pitchFamily="66" charset="0"/>
            </a:endParaRPr>
          </a:p>
        </p:txBody>
      </p:sp>
      <p:pic>
        <p:nvPicPr>
          <p:cNvPr id="18436" name="Picture 4" descr="evidenc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934200" cy="4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2C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99CC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u="sng" dirty="0" smtClean="0">
                <a:latin typeface="Comic Sans MS" panose="030F0702030302020204" pitchFamily="66" charset="0"/>
              </a:rPr>
              <a:t>EVIDENCE #</a:t>
            </a:r>
            <a:r>
              <a:rPr lang="en-US" altLang="en-US" u="sng" dirty="0">
                <a:latin typeface="Comic Sans MS" panose="030F0702030302020204" pitchFamily="66" charset="0"/>
              </a:rPr>
              <a:t>6</a:t>
            </a:r>
            <a:r>
              <a:rPr lang="en-US" altLang="en-US" u="sng" dirty="0" smtClean="0">
                <a:latin typeface="Comic Sans MS" panose="030F0702030302020204" pitchFamily="66" charset="0"/>
              </a:rPr>
              <a:t> CLIMATE</a:t>
            </a:r>
            <a:endParaRPr lang="en-US" altLang="en-US" u="sng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478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4000" dirty="0" smtClean="0"/>
              <a:t>Satellites used to</a:t>
            </a:r>
            <a:br>
              <a:rPr lang="en-US" altLang="en-US" sz="4000" dirty="0" smtClean="0"/>
            </a:br>
            <a:r>
              <a:rPr lang="en-US" altLang="en-US" sz="4000" dirty="0" smtClean="0"/>
              <a:t>measure the </a:t>
            </a:r>
            <a:br>
              <a:rPr lang="en-US" altLang="en-US" sz="4000" dirty="0" smtClean="0"/>
            </a:br>
            <a:r>
              <a:rPr lang="en-US" altLang="en-US" sz="4000" dirty="0" smtClean="0"/>
              <a:t>movement of </a:t>
            </a:r>
            <a:br>
              <a:rPr lang="en-US" altLang="en-US" sz="4000" dirty="0" smtClean="0"/>
            </a:br>
            <a:r>
              <a:rPr lang="en-US" altLang="en-US" sz="4000" dirty="0" smtClean="0"/>
              <a:t>continents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4267200"/>
            <a:ext cx="4724400" cy="2057400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Laser Geodynamics 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Satellite (LAGEOS) </a:t>
            </a:r>
          </a:p>
        </p:txBody>
      </p:sp>
      <p:pic>
        <p:nvPicPr>
          <p:cNvPr id="16388" name="Picture 4" descr="envisatme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7850"/>
            <a:ext cx="403860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Earthcare satellite and cross section through atmosphe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87487"/>
            <a:ext cx="3810000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85800" y="130314"/>
            <a:ext cx="7736045" cy="707886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000" dirty="0"/>
              <a:t>Evidence of Continental Drift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1600200"/>
          </a:xfrm>
          <a:solidFill>
            <a:srgbClr val="00B050"/>
          </a:solidFill>
        </p:spPr>
        <p:txBody>
          <a:bodyPr/>
          <a:lstStyle/>
          <a:p>
            <a:r>
              <a:rPr lang="en-US" altLang="en-US" dirty="0">
                <a:latin typeface="Comic Sans MS" panose="030F0702030302020204" pitchFamily="66" charset="0"/>
              </a:rPr>
              <a:t>All this evidence points to a Supercontinent.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1748" name="Picture 4" descr="Pangae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229600" cy="501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2C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001000" cy="1371600"/>
          </a:xfrm>
          <a:solidFill>
            <a:srgbClr val="000000"/>
          </a:solidFill>
        </p:spPr>
        <p:txBody>
          <a:bodyPr/>
          <a:lstStyle/>
          <a:p>
            <a:r>
              <a:rPr lang="en-GB" altLang="en-US" sz="3400" dirty="0">
                <a:latin typeface="Comic Sans MS" panose="030F0702030302020204" pitchFamily="66" charset="0"/>
              </a:rPr>
              <a:t>The Theory of Continental Drift</a:t>
            </a:r>
            <a:br>
              <a:rPr lang="en-GB" altLang="en-US" sz="3400" dirty="0">
                <a:latin typeface="Comic Sans MS" panose="030F0702030302020204" pitchFamily="66" charset="0"/>
              </a:rPr>
            </a:br>
            <a:r>
              <a:rPr lang="en-GB" altLang="en-US" sz="3400" dirty="0">
                <a:latin typeface="Comic Sans MS" panose="030F0702030302020204" pitchFamily="66" charset="0"/>
              </a:rPr>
              <a:t> had a </a:t>
            </a:r>
            <a:r>
              <a:rPr lang="en-GB" altLang="en-US" sz="3800" b="1" dirty="0">
                <a:solidFill>
                  <a:schemeClr val="folHlink"/>
                </a:solidFill>
                <a:latin typeface="Comic Sans MS" panose="030F0702030302020204" pitchFamily="66" charset="0"/>
              </a:rPr>
              <a:t>fatal weakness</a:t>
            </a:r>
            <a:r>
              <a:rPr lang="en-GB" altLang="en-US" sz="3400" dirty="0">
                <a:latin typeface="Comic Sans MS" panose="030F0702030302020204" pitchFamily="66" charset="0"/>
              </a:rPr>
              <a:t>.</a:t>
            </a:r>
            <a:endParaRPr lang="en-US" altLang="en-US" sz="3400" dirty="0">
              <a:latin typeface="Comic Sans MS" panose="030F0702030302020204" pitchFamily="66" charset="0"/>
            </a:endParaRPr>
          </a:p>
        </p:txBody>
      </p:sp>
      <p:pic>
        <p:nvPicPr>
          <p:cNvPr id="32772" name="Picture 4" descr="wege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2808288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733800" y="2133600"/>
            <a:ext cx="4876800" cy="371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chemeClr val="tx2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Wegener couldn't answer the </a:t>
            </a:r>
            <a:r>
              <a:rPr lang="en-US" altLang="en-US" sz="2800" b="1" dirty="0" smtClean="0">
                <a:solidFill>
                  <a:schemeClr val="tx2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fundamental </a:t>
            </a:r>
            <a:r>
              <a:rPr lang="en-US" altLang="en-US" sz="2800" b="1" dirty="0">
                <a:solidFill>
                  <a:schemeClr val="tx2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question: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chemeClr val="tx2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chemeClr val="tx2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What kind of forces could be strong enough to move such large masses of solid rock over such great distances?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305800" cy="1295400"/>
          </a:xfrm>
        </p:spPr>
        <p:txBody>
          <a:bodyPr/>
          <a:lstStyle/>
          <a:p>
            <a:r>
              <a:rPr lang="en-US" altLang="en-US" sz="3200" b="1">
                <a:latin typeface="Comic Sans MS" panose="030F0702030302020204" pitchFamily="66" charset="0"/>
              </a:rPr>
              <a:t>He said: The continents simply plowed </a:t>
            </a:r>
            <a:br>
              <a:rPr lang="en-US" altLang="en-US" sz="3200" b="1">
                <a:latin typeface="Comic Sans MS" panose="030F0702030302020204" pitchFamily="66" charset="0"/>
              </a:rPr>
            </a:br>
            <a:r>
              <a:rPr lang="en-US" altLang="en-US" sz="3200" b="1">
                <a:latin typeface="Comic Sans MS" panose="030F0702030302020204" pitchFamily="66" charset="0"/>
              </a:rPr>
              <a:t>through the ocean floor !!!</a:t>
            </a:r>
            <a:endParaRPr lang="en-US" altLang="en-US" sz="32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0"/>
          <a:stretch>
            <a:fillRect/>
          </a:stretch>
        </p:blipFill>
        <p:spPr bwMode="auto">
          <a:xfrm>
            <a:off x="609600" y="2362200"/>
            <a:ext cx="8077200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13716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altLang="en-US" sz="3200" b="1" dirty="0">
                <a:latin typeface="Comic Sans MS" panose="030F0702030302020204" pitchFamily="66" charset="0"/>
              </a:rPr>
              <a:t>Wegener's theory was dismissed as being </a:t>
            </a:r>
            <a:r>
              <a:rPr lang="en-GB" altLang="en-US" sz="3200" b="1" dirty="0">
                <a:latin typeface="Comic Sans MS" panose="030F0702030302020204" pitchFamily="66" charset="0"/>
              </a:rPr>
              <a:t>eccentric, preposterous, and improbable …</a:t>
            </a:r>
            <a:endParaRPr lang="en-US" altLang="en-US" sz="3200" b="1" dirty="0">
              <a:latin typeface="Comic Sans MS" panose="030F0702030302020204" pitchFamily="66" charset="0"/>
            </a:endParaRPr>
          </a:p>
        </p:txBody>
      </p:sp>
      <p:pic>
        <p:nvPicPr>
          <p:cNvPr id="21508" name="Picture 4" descr="wege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345598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2C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746578" y="2209800"/>
            <a:ext cx="3429000" cy="446276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2600" b="1" dirty="0">
                <a:solidFill>
                  <a:schemeClr val="bg2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Wegener died </a:t>
            </a:r>
          </a:p>
          <a:p>
            <a:pPr algn="ctr"/>
            <a:r>
              <a:rPr lang="en-GB" altLang="en-US" sz="2600" b="1" dirty="0">
                <a:solidFill>
                  <a:schemeClr val="bg2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 1930 never </a:t>
            </a:r>
          </a:p>
          <a:p>
            <a:pPr algn="ctr"/>
            <a:r>
              <a:rPr lang="en-GB" altLang="en-US" sz="2600" b="1" dirty="0">
                <a:solidFill>
                  <a:schemeClr val="bg2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knowing that </a:t>
            </a:r>
          </a:p>
          <a:p>
            <a:pPr algn="ctr"/>
            <a:r>
              <a:rPr lang="en-GB" altLang="en-US" sz="2600" b="1" dirty="0">
                <a:solidFill>
                  <a:schemeClr val="bg2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his theory was </a:t>
            </a:r>
          </a:p>
          <a:p>
            <a:pPr algn="ctr"/>
            <a:r>
              <a:rPr lang="en-GB" altLang="en-US" sz="2600" b="1" dirty="0">
                <a:solidFill>
                  <a:schemeClr val="bg2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finally accepted</a:t>
            </a:r>
          </a:p>
          <a:p>
            <a:pPr algn="ctr"/>
            <a:r>
              <a:rPr lang="en-GB" altLang="en-US" sz="2600" b="1" dirty="0">
                <a:solidFill>
                  <a:schemeClr val="bg2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by most scientists</a:t>
            </a:r>
            <a:r>
              <a:rPr lang="en-GB" altLang="en-US" sz="2600" b="1" dirty="0" smtClean="0">
                <a:solidFill>
                  <a:schemeClr val="bg2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.</a:t>
            </a:r>
          </a:p>
          <a:p>
            <a:pPr algn="ctr"/>
            <a:endParaRPr lang="en-US" altLang="en-US" sz="24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en-US" sz="26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Technology </a:t>
            </a:r>
            <a:r>
              <a:rPr lang="en-US" altLang="en-US" sz="2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developed during the 1940’s changed all that</a:t>
            </a:r>
            <a:r>
              <a:rPr lang="en-US" altLang="en-US" sz="26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!</a:t>
            </a:r>
            <a:endParaRPr lang="en-US" altLang="en-US" sz="26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The Plates Move…</a:t>
            </a:r>
            <a:br>
              <a:rPr lang="en-US" altLang="en-US" sz="4000" smtClean="0"/>
            </a:br>
            <a:r>
              <a:rPr lang="en-US" altLang="en-US" sz="4000" smtClean="0"/>
              <a:t>So what now?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hlinkClick r:id="rId3"/>
              </a:rPr>
              <a:t>Which way?</a:t>
            </a:r>
            <a:endParaRPr lang="en-US" altLang="en-US" smtClean="0"/>
          </a:p>
          <a:p>
            <a:pPr eaLnBrk="1" hangingPunct="1"/>
            <a:r>
              <a:rPr lang="en-US" altLang="en-US" smtClean="0">
                <a:hlinkClick r:id="rId4"/>
              </a:rPr>
              <a:t>50 million years</a:t>
            </a:r>
            <a:endParaRPr lang="en-US" altLang="en-US" smtClean="0"/>
          </a:p>
        </p:txBody>
      </p:sp>
      <p:pic>
        <p:nvPicPr>
          <p:cNvPr id="22532" name="Picture 4" descr="20F250v4.jpg (108748 bytes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0"/>
            <a:ext cx="55626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1219200" y="1371600"/>
            <a:ext cx="6477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hlinkClick r:id="rId2"/>
              </a:rPr>
              <a:t>http://www.geo.cornell.edu/hawaii/220/PRI/PRI_PT_contdrift.html</a:t>
            </a:r>
            <a:endParaRPr lang="en-US" altLang="en-US" sz="2400"/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hlinkClick r:id="rId3"/>
              </a:rPr>
              <a:t>http://www.glencoe.com/sites/common_assets/science/virtual_labs/ES11/ES11.html</a:t>
            </a:r>
            <a:endParaRPr lang="en-US" altLang="en-US" sz="2400"/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066800" y="228600"/>
            <a:ext cx="708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/>
              <a:t>Try these links below: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1"/>
            <a:ext cx="8229600" cy="2057400"/>
          </a:xfrm>
          <a:solidFill>
            <a:srgbClr val="00B050"/>
          </a:solidFill>
        </p:spPr>
        <p:txBody>
          <a:bodyPr lIns="92075" tIns="46038" rIns="92075" bIns="46038">
            <a:noAutofit/>
          </a:bodyPr>
          <a:lstStyle/>
          <a:p>
            <a:pPr eaLnBrk="1" hangingPunct="1">
              <a:defRPr/>
            </a:pPr>
            <a:r>
              <a:rPr lang="en-US" altLang="en-US" dirty="0" smtClean="0">
                <a:latin typeface="Comic Sans MS" panose="030F0702030302020204" pitchFamily="66" charset="0"/>
              </a:rPr>
              <a:t>ALFRED WEGENER</a:t>
            </a:r>
            <a:br>
              <a:rPr lang="en-US" altLang="en-US" dirty="0" smtClean="0">
                <a:latin typeface="Comic Sans MS" panose="030F0702030302020204" pitchFamily="66" charset="0"/>
              </a:rPr>
            </a:br>
            <a:r>
              <a:rPr lang="en-US" altLang="en-US" dirty="0" smtClean="0">
                <a:latin typeface="Comic Sans MS" panose="030F0702030302020204" pitchFamily="66" charset="0"/>
              </a:rPr>
              <a:t>THEORY OF CONTINENTAL DRIFT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41325" y="2179638"/>
            <a:ext cx="3413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614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3200"/>
            <a:ext cx="3429000" cy="270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36525" y="2560638"/>
            <a:ext cx="474027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Comic Sans MS" panose="030F0702030302020204" pitchFamily="66" charset="0"/>
              </a:rPr>
              <a:t>Found evidence for PANGAEA and proposed the theory of continental drift.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1"/>
            <a:ext cx="8229600" cy="914400"/>
          </a:xfrm>
          <a:solidFill>
            <a:srgbClr val="C0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Continental Drift Theory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0" y="1143000"/>
            <a:ext cx="4572000" cy="53340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Theory that continents were once part of a single landmass 200 million years ago that broke apart and have moved to their present locations. </a:t>
            </a:r>
          </a:p>
          <a:p>
            <a:pPr eaLnBrk="1" hangingPunct="1"/>
            <a:r>
              <a:rPr lang="en-US" altLang="en-US" sz="2400" dirty="0" smtClean="0"/>
              <a:t>can drift apart from one another and have done so in the past</a:t>
            </a:r>
          </a:p>
          <a:p>
            <a:pPr eaLnBrk="1" hangingPunct="1"/>
            <a:r>
              <a:rPr lang="en-US" altLang="en-US" sz="2400" dirty="0" smtClean="0"/>
              <a:t>Theory was not accepted by scientists because he had no force (mechanism) that pushes and pulls the continents</a:t>
            </a:r>
          </a:p>
        </p:txBody>
      </p:sp>
      <p:pic>
        <p:nvPicPr>
          <p:cNvPr id="7172" name="Picture 5" descr="continental drift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50768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6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sz="24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1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Pangaea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Pangaea is the name given to the single landmass that was present 200 million  years ago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8196" name="Picture 4" descr="panga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8001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u="sng" dirty="0" smtClean="0">
                <a:solidFill>
                  <a:schemeClr val="bg2"/>
                </a:solidFill>
              </a:rPr>
              <a:t>Wegener’s 6 Evidences</a:t>
            </a:r>
            <a:endParaRPr lang="en-US" u="sng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Fit of the Continents</a:t>
            </a:r>
          </a:p>
          <a:p>
            <a:r>
              <a:rPr lang="en-US" dirty="0" smtClean="0"/>
              <a:t>2) Fossils</a:t>
            </a:r>
          </a:p>
          <a:p>
            <a:r>
              <a:rPr lang="en-US" dirty="0" smtClean="0"/>
              <a:t>3) Mountains</a:t>
            </a:r>
          </a:p>
          <a:p>
            <a:r>
              <a:rPr lang="en-US" dirty="0" smtClean="0"/>
              <a:t>4) Glaciers</a:t>
            </a:r>
          </a:p>
          <a:p>
            <a:r>
              <a:rPr lang="en-US" dirty="0" smtClean="0"/>
              <a:t>5) Rock Types and Ages</a:t>
            </a:r>
          </a:p>
          <a:p>
            <a:r>
              <a:rPr lang="en-US" dirty="0" smtClean="0"/>
              <a:t>6) Climate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0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Continents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“fit together” 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like puzzle 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pieces </a:t>
            </a:r>
          </a:p>
        </p:txBody>
      </p:sp>
      <p:pic>
        <p:nvPicPr>
          <p:cNvPr id="9219" name="Picture 3" descr="Plate Tecton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92568"/>
            <a:ext cx="4343400" cy="509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tx1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u="sng" dirty="0" smtClean="0"/>
              <a:t>EVIDENCE </a:t>
            </a:r>
            <a:r>
              <a:rPr lang="en-US" altLang="en-US" u="sng" dirty="0" smtClean="0"/>
              <a:t>#</a:t>
            </a:r>
            <a:r>
              <a:rPr lang="en-US" altLang="en-US" u="sng" dirty="0" smtClean="0"/>
              <a:t>1 FIT </a:t>
            </a:r>
            <a:r>
              <a:rPr lang="en-US" altLang="en-US" u="sng" dirty="0"/>
              <a:t>O</a:t>
            </a:r>
            <a:r>
              <a:rPr lang="en-US" altLang="en-US" u="sng" dirty="0" smtClean="0"/>
              <a:t>F CONTINENTS</a:t>
            </a:r>
            <a:endParaRPr lang="en-US" altLang="en-US" u="sng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Fit between Africa and South America</a:t>
            </a:r>
          </a:p>
          <a:p>
            <a:endParaRPr lang="en-US" altLang="en-US" dirty="0"/>
          </a:p>
        </p:txBody>
      </p:sp>
      <p:pic>
        <p:nvPicPr>
          <p:cNvPr id="29700" name="Picture 4" descr="map ap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36925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2C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 descr="map av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2362200"/>
            <a:ext cx="3736975" cy="43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219200"/>
          </a:xfrm>
          <a:solidFill>
            <a:schemeClr val="tx1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u="sng" dirty="0" smtClean="0"/>
              <a:t>EVIDENCE </a:t>
            </a:r>
            <a:r>
              <a:rPr lang="en-US" altLang="en-US" u="sng" dirty="0" smtClean="0"/>
              <a:t>#</a:t>
            </a:r>
            <a:r>
              <a:rPr lang="en-US" altLang="en-US" u="sng" dirty="0" smtClean="0"/>
              <a:t>1 FIT </a:t>
            </a:r>
            <a:r>
              <a:rPr lang="en-US" altLang="en-US" u="sng" dirty="0"/>
              <a:t>O</a:t>
            </a:r>
            <a:r>
              <a:rPr lang="en-US" altLang="en-US" u="sng" dirty="0" smtClean="0"/>
              <a:t>F CONTINENTS</a:t>
            </a:r>
            <a:endParaRPr lang="en-US" altLang="en-US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52400" y="2027238"/>
            <a:ext cx="4800600" cy="447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Comic Sans MS" panose="030F0702030302020204" pitchFamily="66" charset="0"/>
              </a:rPr>
              <a:t>Fossil Evidence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3200" i="1">
                <a:solidFill>
                  <a:schemeClr val="tx2"/>
                </a:solidFill>
                <a:latin typeface="Comic Sans MS" panose="030F0702030302020204" pitchFamily="66" charset="0"/>
              </a:rPr>
              <a:t>fossils are remains of living things that lived long ago.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3200">
                <a:solidFill>
                  <a:schemeClr val="tx2"/>
                </a:solidFill>
                <a:latin typeface="Comic Sans MS" panose="030F0702030302020204" pitchFamily="66" charset="0"/>
              </a:rPr>
              <a:t>similar fossils have been discovered in matching coastlines on different continents.     </a:t>
            </a:r>
          </a:p>
        </p:txBody>
      </p:sp>
      <p:pic>
        <p:nvPicPr>
          <p:cNvPr id="10244" name="Picture 4"/>
          <p:cNvPicPr>
            <a:picLocks noGrp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524000"/>
            <a:ext cx="4343400" cy="4876800"/>
          </a:xfr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0099"/>
          </a:solidFill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en-US" u="sng" dirty="0" smtClean="0">
                <a:latin typeface="Comic Sans MS" panose="030F0702030302020204" pitchFamily="66" charset="0"/>
              </a:rPr>
              <a:t>EVIDENCE </a:t>
            </a:r>
            <a:r>
              <a:rPr lang="en-US" altLang="en-US" u="sng" dirty="0" smtClean="0">
                <a:latin typeface="Comic Sans MS" panose="030F0702030302020204" pitchFamily="66" charset="0"/>
              </a:rPr>
              <a:t>#</a:t>
            </a:r>
            <a:r>
              <a:rPr lang="en-US" altLang="en-US" u="sng" dirty="0" smtClean="0">
                <a:latin typeface="Comic Sans MS" panose="030F0702030302020204" pitchFamily="66" charset="0"/>
              </a:rPr>
              <a:t>2 FOSSILS</a:t>
            </a:r>
            <a:endParaRPr lang="en-US" altLang="en-US" u="sng" dirty="0" smtClean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1.0"/>
  <p:tag name="PPVERSION" val="11.0"/>
  <p:tag name="DELIMITERS" val="3.1"/>
  <p:tag name="SHOWBARVISIBLE" val="True"/>
  <p:tag name="EXPANDSHOWBAR" val="True"/>
  <p:tag name="USESECONDARYMONITOR" val="True"/>
  <p:tag name="SAVECSVWITHSESSION" val="Fals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INCLUDESESSIO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468</TotalTime>
  <Words>468</Words>
  <Application>Microsoft Office PowerPoint</Application>
  <PresentationFormat>On-screen Show (4:3)</PresentationFormat>
  <Paragraphs>91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Comic Sans MS</vt:lpstr>
      <vt:lpstr>Times New Roman</vt:lpstr>
      <vt:lpstr>Wingdings</vt:lpstr>
      <vt:lpstr>Mountain Top</vt:lpstr>
      <vt:lpstr>The Theory of Continental Drift</vt:lpstr>
      <vt:lpstr>The World</vt:lpstr>
      <vt:lpstr>ALFRED WEGENER THEORY OF CONTINENTAL DRIFT</vt:lpstr>
      <vt:lpstr>Continental Drift Theory</vt:lpstr>
      <vt:lpstr>Pangaea</vt:lpstr>
      <vt:lpstr>Wegener’s 6 Evidences</vt:lpstr>
      <vt:lpstr>EVIDENCE #1 FIT OF CONTINENTS</vt:lpstr>
      <vt:lpstr>EVIDENCE #1 FIT OF CONTINENTS</vt:lpstr>
      <vt:lpstr>EVIDENCE #2 FOSSILS</vt:lpstr>
      <vt:lpstr>EVIDENCE #2 FOSSILS</vt:lpstr>
      <vt:lpstr>EVIDENCE #3 MOUNTAINS</vt:lpstr>
      <vt:lpstr>EVIDENCE #3 MOUNTAINS</vt:lpstr>
      <vt:lpstr>EVIDENCE #3 MOUNTAINS</vt:lpstr>
      <vt:lpstr>EVIDENCE #4 GLACIERS</vt:lpstr>
      <vt:lpstr>EVIDENCE #4 GLACIERS</vt:lpstr>
      <vt:lpstr>EVIDENCE #4 GLACIERS</vt:lpstr>
      <vt:lpstr>EVIDENCE #4 GLACIERS</vt:lpstr>
      <vt:lpstr>EVIDENCE #5 ROCK AGE AND TYPE</vt:lpstr>
      <vt:lpstr>EVIDENCE #6 CLIMATE</vt:lpstr>
      <vt:lpstr>EVIDENCE #6 CLIMATE</vt:lpstr>
      <vt:lpstr>Satellites used to measure the  movement of  continents</vt:lpstr>
      <vt:lpstr>All this evidence points to a Supercontinent.</vt:lpstr>
      <vt:lpstr>The Theory of Continental Drift  had a fatal weakness.</vt:lpstr>
      <vt:lpstr>He said: The continents simply plowed  through the ocean floor !!!</vt:lpstr>
      <vt:lpstr>Wegener's theory was dismissed as being eccentric, preposterous, and improbable …</vt:lpstr>
      <vt:lpstr>The Plates Move… So what now?</vt:lpstr>
      <vt:lpstr>PowerPoint Presentation</vt:lpstr>
    </vt:vector>
  </TitlesOfParts>
  <Company>BGISD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ALFRED WEGENER THEORY OF CONTINENTAL DRIFT</dc:title>
  <dc:creator>mlyne</dc:creator>
  <cp:lastModifiedBy>Berger, Jerry</cp:lastModifiedBy>
  <cp:revision>42</cp:revision>
  <dcterms:created xsi:type="dcterms:W3CDTF">2010-09-24T12:23:27Z</dcterms:created>
  <dcterms:modified xsi:type="dcterms:W3CDTF">2019-04-11T14:17:23Z</dcterms:modified>
</cp:coreProperties>
</file>